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7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1" d="100"/>
          <a:sy n="51" d="100"/>
        </p:scale>
        <p:origin x="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8ED8-6315-4FAA-9A65-F6FC77B18B1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BA5F9-D598-46CD-94A7-92B94B23FC3A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novosti-ru.ru/wp-content/uploads/2013/06/mikrobyi-upravlyayut-lyudmi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5743575" cy="4238626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60648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Лекция 1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7652" name="Picture 4" descr="http://intrest.ru/wp-content/uploads/2010/11/1290448286_0400_25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132856"/>
            <a:ext cx="5220072" cy="49685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25144"/>
            <a:ext cx="54006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Предмет и задачи микробиологии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675005" y="535749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260648"/>
            <a:ext cx="5544616" cy="633670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3. Физиологический период.</a:t>
            </a:r>
            <a:r>
              <a:rPr lang="ru-RU" dirty="0" smtClean="0">
                <a:solidFill>
                  <a:srgbClr val="002060"/>
                </a:solidFill>
              </a:rPr>
              <a:t> Начало физиологического периода относится к 60-м годам ХIХ в. и связано с деятельностью выдающегося французского ученого </a:t>
            </a:r>
            <a:r>
              <a:rPr lang="ru-RU" b="1" dirty="0" smtClean="0">
                <a:solidFill>
                  <a:srgbClr val="002060"/>
                </a:solidFill>
              </a:rPr>
              <a:t>Луи Пастера </a:t>
            </a:r>
            <a:r>
              <a:rPr lang="ru-RU" dirty="0" smtClean="0">
                <a:solidFill>
                  <a:srgbClr val="002060"/>
                </a:solidFill>
              </a:rPr>
              <a:t>(1822—1895), который заложил основы изучения микроорганизмов с точки зрения их физиологии. Он установил биологическую природу спиртового, масляно-кислого и молочнокислого брожений. Изучил болезни вина и пива и разработал способы предохранения их от порчи.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https://upload.wikimedia.org/wikipedia/commons/thumb/4/42/Louis_Pasteur.jpg/503px-Louis_Pasteur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476672"/>
            <a:ext cx="2966938" cy="3503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260648"/>
            <a:ext cx="6501408" cy="5534075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Большое </a:t>
            </a:r>
            <a:r>
              <a:rPr lang="ru-RU" dirty="0">
                <a:solidFill>
                  <a:srgbClr val="002060"/>
                </a:solidFill>
              </a:rPr>
              <a:t>значение для развития микробиологии в этот период имели исследования немецкого ученого </a:t>
            </a:r>
            <a:r>
              <a:rPr lang="ru-RU" b="1" i="1" dirty="0">
                <a:solidFill>
                  <a:srgbClr val="002060"/>
                </a:solidFill>
              </a:rPr>
              <a:t>Роберта Коха </a:t>
            </a:r>
            <a:r>
              <a:rPr lang="ru-RU" i="1" dirty="0">
                <a:solidFill>
                  <a:srgbClr val="002060"/>
                </a:solidFill>
              </a:rPr>
              <a:t>(1813—1910). </a:t>
            </a:r>
            <a:r>
              <a:rPr lang="ru-RU" dirty="0">
                <a:solidFill>
                  <a:srgbClr val="002060"/>
                </a:solidFill>
              </a:rPr>
              <a:t>Он предложил методику получения чистых культур на питательных средах, стал применять в практике изучения микроорганизмов анилиновые красители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Кох открыл возбудителей холеры и туберкулеза. </a:t>
            </a:r>
            <a:endParaRPr lang="ru-RU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Вакцина </a:t>
            </a:r>
            <a:r>
              <a:rPr lang="ru-RU" dirty="0">
                <a:solidFill>
                  <a:srgbClr val="002060"/>
                </a:solidFill>
              </a:rPr>
              <a:t>BCG, полученная французским </a:t>
            </a:r>
            <a:r>
              <a:rPr lang="ru-RU" dirty="0" smtClean="0">
                <a:solidFill>
                  <a:srgbClr val="002060"/>
                </a:solidFill>
              </a:rPr>
              <a:t>микробиологом (учеником Пастера) </a:t>
            </a:r>
            <a:r>
              <a:rPr lang="ru-RU" dirty="0">
                <a:solidFill>
                  <a:srgbClr val="002060"/>
                </a:solidFill>
              </a:rPr>
              <a:t>Альбертом </a:t>
            </a:r>
            <a:r>
              <a:rPr lang="ru-RU" dirty="0" err="1">
                <a:solidFill>
                  <a:srgbClr val="002060"/>
                </a:solidFill>
              </a:rPr>
              <a:t>Кальметтом</a:t>
            </a:r>
            <a:r>
              <a:rPr lang="ru-RU" dirty="0">
                <a:solidFill>
                  <a:srgbClr val="002060"/>
                </a:solidFill>
              </a:rPr>
              <a:t> совместно с Шарлем </a:t>
            </a:r>
            <a:r>
              <a:rPr lang="ru-RU" dirty="0" err="1" smtClean="0">
                <a:solidFill>
                  <a:srgbClr val="002060"/>
                </a:solidFill>
              </a:rPr>
              <a:t>Гереном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9218" name="Picture 2" descr="http://fs1.ucheba-legko.ru/images/fd1f481754fc40b3f564631c4d96bd5c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404664"/>
            <a:ext cx="1895475" cy="2095501"/>
          </a:xfrm>
          <a:prstGeom prst="rect">
            <a:avLst/>
          </a:prstGeom>
          <a:noFill/>
        </p:spPr>
      </p:pic>
      <p:pic>
        <p:nvPicPr>
          <p:cNvPr id="9220" name="Picture 4" descr="http://epidemiolog.ru/upload/medialibrary/910/rzoxqji%20dwfruztcicksi%20zevq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09120"/>
            <a:ext cx="2143125" cy="1552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332656"/>
            <a:ext cx="5987008" cy="579350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Развитие микробиологии тесно связано также с работами русских и советских ученых. Основоположником общей микробиологии в России следует назвать </a:t>
            </a:r>
            <a:r>
              <a:rPr lang="ru-RU" b="1" dirty="0">
                <a:solidFill>
                  <a:srgbClr val="002060"/>
                </a:solidFill>
              </a:rPr>
              <a:t>Льва Семеновича </a:t>
            </a:r>
            <a:r>
              <a:rPr lang="ru-RU" b="1" dirty="0" err="1">
                <a:solidFill>
                  <a:srgbClr val="002060"/>
                </a:solidFill>
              </a:rPr>
              <a:t>Ценковского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i="1" dirty="0">
                <a:solidFill>
                  <a:srgbClr val="002060"/>
                </a:solidFill>
              </a:rPr>
              <a:t>(1822—1887), </a:t>
            </a:r>
            <a:r>
              <a:rPr lang="ru-RU" i="1" dirty="0" smtClean="0">
                <a:solidFill>
                  <a:srgbClr val="002060"/>
                </a:solidFill>
              </a:rPr>
              <a:t>который </a:t>
            </a:r>
            <a:r>
              <a:rPr lang="ru-RU" dirty="0" smtClean="0">
                <a:solidFill>
                  <a:srgbClr val="002060"/>
                </a:solidFill>
              </a:rPr>
              <a:t>создал </a:t>
            </a:r>
            <a:r>
              <a:rPr lang="ru-RU" dirty="0">
                <a:solidFill>
                  <a:srgbClr val="002060"/>
                </a:solidFill>
              </a:rPr>
              <a:t>вакцину против сибирской язвы, до настоящего времени успешно применяемую в ветеринарной </a:t>
            </a:r>
            <a:r>
              <a:rPr lang="ru-RU" dirty="0" smtClean="0">
                <a:solidFill>
                  <a:srgbClr val="002060"/>
                </a:solidFill>
              </a:rPr>
              <a:t>практике. </a:t>
            </a:r>
            <a:endParaRPr lang="ru-RU" dirty="0" smtClean="0">
              <a:solidFill>
                <a:srgbClr val="002060"/>
              </a:solidFill>
            </a:endParaRP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194" name="Picture 2" descr="http://www.peoples.ru/science/botany/lev_tsenkovskiy/tsenkovskiy_9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476672"/>
            <a:ext cx="2260716" cy="2592288"/>
          </a:xfrm>
          <a:prstGeom prst="rect">
            <a:avLst/>
          </a:prstGeom>
          <a:noFill/>
        </p:spPr>
      </p:pic>
      <p:pic>
        <p:nvPicPr>
          <p:cNvPr id="8196" name="Picture 4" descr="http://gorodskoyportal.ru/peterburg/pictures/13411541/newspic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653136"/>
            <a:ext cx="2476500" cy="1857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476672"/>
            <a:ext cx="6552728" cy="597666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>
                <a:solidFill>
                  <a:srgbClr val="002060"/>
                </a:solidFill>
              </a:rPr>
              <a:t>4 Иммунологический 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период.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Илья Ильич Мечников (1845—1916) занимался вопросами медицинской микробиологии. Изучал взаимоотношения бактерии и «хозяина» и установил, что воспалительный процесс — реакция организма на внедрившиеся микробы; разработал фагоцитарную теорию иммунитета. Мечников сформулировал общую теорию воспаления как защитную реакцию организма и создал новое направление в иммунологии — учение об </a:t>
            </a:r>
            <a:r>
              <a:rPr lang="ru-RU" dirty="0" err="1">
                <a:solidFill>
                  <a:srgbClr val="002060"/>
                </a:solidFill>
              </a:rPr>
              <a:t>антигенной</a:t>
            </a:r>
            <a:r>
              <a:rPr lang="ru-RU" dirty="0">
                <a:solidFill>
                  <a:srgbClr val="002060"/>
                </a:solidFill>
              </a:rPr>
              <a:t> специфичности. В настоящее время оно приобретает все большее значение в связи с разработкой проблемы пересадки органов и тканей, изучения иммунологии рака.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7170" name="Picture 2" descr="http://go3.imgsmail.ru/imgpreview?key=2d1048cbfba4e785&amp;mb=imgdb_preview_203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836712"/>
            <a:ext cx="2045815" cy="2448272"/>
          </a:xfrm>
          <a:prstGeom prst="rect">
            <a:avLst/>
          </a:prstGeom>
          <a:noFill/>
        </p:spPr>
      </p:pic>
      <p:sp>
        <p:nvSpPr>
          <p:cNvPr id="7172" name="AutoShape 4" descr="https://test.org.ua/uploads/2010/Yogurt%20(10)/3%20cop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7174" name="Picture 6" descr="https://test.org.ua/uploads/2010/Yogurt%20(10)/3%20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26833"/>
            <a:ext cx="2160240" cy="16232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332656"/>
            <a:ext cx="5698976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Развитие микробиологии тесно связано с именем крупнейшего ученого, друга и соратника И. И. Мечникова Н. Ф. </a:t>
            </a:r>
            <a:r>
              <a:rPr lang="ru-RU" dirty="0" err="1" smtClean="0">
                <a:solidFill>
                  <a:srgbClr val="002060"/>
                </a:solidFill>
              </a:rPr>
              <a:t>Гамалея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(1859— 1949). </a:t>
            </a:r>
            <a:endParaRPr lang="ru-RU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>
                <a:solidFill>
                  <a:srgbClr val="002060"/>
                </a:solidFill>
              </a:rPr>
              <a:t>5.</a:t>
            </a:r>
            <a:r>
              <a:rPr lang="ru-RU" dirty="0">
                <a:solidFill>
                  <a:srgbClr val="002060"/>
                </a:solidFill>
              </a:rPr>
              <a:t> Следующим важным этапом в развитии микробиологии стало открытие </a:t>
            </a:r>
            <a:r>
              <a:rPr lang="ru-RU" b="1" dirty="0">
                <a:solidFill>
                  <a:srgbClr val="002060"/>
                </a:solidFill>
              </a:rPr>
              <a:t>антибиотиков.</a:t>
            </a:r>
            <a:r>
              <a:rPr lang="ru-RU" dirty="0">
                <a:solidFill>
                  <a:srgbClr val="002060"/>
                </a:solidFill>
              </a:rPr>
              <a:t> В 1929г. А.Флеминг открыл пенициллин и началась эра </a:t>
            </a:r>
            <a:r>
              <a:rPr lang="ru-RU" dirty="0" err="1">
                <a:solidFill>
                  <a:srgbClr val="002060"/>
                </a:solidFill>
              </a:rPr>
              <a:t>антибиотикотерапии</a:t>
            </a:r>
            <a:r>
              <a:rPr lang="ru-RU" dirty="0">
                <a:solidFill>
                  <a:srgbClr val="002060"/>
                </a:solidFill>
              </a:rPr>
              <a:t>, приведшая к революционному прогрессу медицины.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146" name="Picture 2" descr="http://img0.liveinternet.ru/images/attach/c/3/122/391/122391518_5227673_83116479_large_4204706_SirAlexanderFleming18811955BIOGFILEFlemingAlexanderSir___paintingartworkprint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332656"/>
            <a:ext cx="2376264" cy="3327810"/>
          </a:xfrm>
          <a:prstGeom prst="rect">
            <a:avLst/>
          </a:prstGeom>
          <a:noFill/>
        </p:spPr>
      </p:pic>
      <p:pic>
        <p:nvPicPr>
          <p:cNvPr id="6148" name="Picture 4" descr="http://microbak.ru/wp-content/uploads/2014/12/%D0%A0%D0%B8%D1%81%D1%83%D0%BD%D0%BE%D0%BA-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2267744" cy="1700808"/>
          </a:xfrm>
          <a:prstGeom prst="rect">
            <a:avLst/>
          </a:prstGeom>
          <a:noFill/>
        </p:spPr>
      </p:pic>
      <p:pic>
        <p:nvPicPr>
          <p:cNvPr id="6150" name="Picture 6" descr="http://pro-allergiyu.ru/wp-content/uploads/2015/04/1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9" y="3521170"/>
            <a:ext cx="8043664" cy="3163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algn="just" fontAlgn="base"/>
            <a:r>
              <a:rPr lang="ru-RU" b="1" dirty="0">
                <a:solidFill>
                  <a:srgbClr val="002060"/>
                </a:solidFill>
              </a:rPr>
              <a:t>6.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Современный молекулярно-генетический этап </a:t>
            </a:r>
            <a:r>
              <a:rPr lang="ru-RU" dirty="0">
                <a:solidFill>
                  <a:srgbClr val="002060"/>
                </a:solidFill>
              </a:rPr>
              <a:t>развития микробиологии, вирусологии и иммунологии начался во второй половине 20 века в связи с достижениями генетики и молекулярной биологии, созданием электронного микроскопа.</a:t>
            </a:r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>
                <a:solidFill>
                  <a:srgbClr val="002060"/>
                </a:solidFill>
              </a:rPr>
              <a:t>В опытах на бактериях была доказана роль ДНК в передаче наследственных признаков.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122" name="Picture 2" descr="http://go2.imgsmail.ru/imgpreview?key=1e1a71002f8bcd20&amp;mb=imgdb_preview_365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1520" y="5013176"/>
            <a:ext cx="2305050" cy="157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Перспективы развития.</a:t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45435"/>
          </a:xfrm>
        </p:spPr>
        <p:txBody>
          <a:bodyPr>
            <a:noAutofit/>
          </a:bodyPr>
          <a:lstStyle/>
          <a:p>
            <a:pPr algn="just" fontAlgn="base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На </a:t>
            </a:r>
            <a:r>
              <a:rPr lang="ru-RU" sz="2400" dirty="0">
                <a:solidFill>
                  <a:srgbClr val="002060"/>
                </a:solidFill>
              </a:rPr>
              <a:t>пороге 21 века микробиология, вирусология и иммунология представляют одно из ведущих направлений биологии и медицины, интенсивно развивающееся и расширяющее границы человеческих знаний.</a:t>
            </a:r>
            <a:endParaRPr lang="ru-RU" sz="24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400" dirty="0">
                <a:solidFill>
                  <a:srgbClr val="002060"/>
                </a:solidFill>
              </a:rPr>
              <a:t>Иммунология вплотную подошла к регулированию механизмов самозащиты организма, коррекции иммунодефицитов, решению проблемы </a:t>
            </a:r>
            <a:r>
              <a:rPr lang="ru-RU" sz="2400" dirty="0" err="1">
                <a:solidFill>
                  <a:srgbClr val="002060"/>
                </a:solidFill>
              </a:rPr>
              <a:t>СПИДа</a:t>
            </a:r>
            <a:r>
              <a:rPr lang="ru-RU" sz="2400" dirty="0">
                <a:solidFill>
                  <a:srgbClr val="002060"/>
                </a:solidFill>
              </a:rPr>
              <a:t>, борьбе с </a:t>
            </a:r>
            <a:r>
              <a:rPr lang="ru-RU" sz="2400" dirty="0" err="1">
                <a:solidFill>
                  <a:srgbClr val="002060"/>
                </a:solidFill>
              </a:rPr>
              <a:t>онкозаболеваниями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400" dirty="0">
                <a:solidFill>
                  <a:srgbClr val="002060"/>
                </a:solidFill>
              </a:rPr>
              <a:t>Создаются новые </a:t>
            </a:r>
            <a:r>
              <a:rPr lang="ru-RU" sz="2400" dirty="0" err="1">
                <a:solidFill>
                  <a:srgbClr val="002060"/>
                </a:solidFill>
              </a:rPr>
              <a:t>генно</a:t>
            </a:r>
            <a:r>
              <a:rPr lang="ru-RU" sz="2400" dirty="0">
                <a:solidFill>
                  <a:srgbClr val="002060"/>
                </a:solidFill>
              </a:rPr>
              <a:t>- инженерные вакцины, появляются новые данные об открытии инфекционных агентов - возбудителей “соматических” заболеваний (язвенная болезнь желудка, гастриты, гепатиты, инфаркт миокарда, склероз, отдельные формы бронхиальной астмы, шизофрения и др</a:t>
            </a:r>
            <a:r>
              <a:rPr lang="ru-RU" sz="2400" dirty="0" smtClean="0">
                <a:solidFill>
                  <a:srgbClr val="002060"/>
                </a:solidFill>
              </a:rPr>
              <a:t>.).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85000" lnSpcReduction="20000"/>
          </a:bodyPr>
          <a:lstStyle/>
          <a:p>
            <a:pPr algn="just"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Появилось понятие о </a:t>
            </a:r>
            <a:r>
              <a:rPr lang="ru-RU" b="1" dirty="0" smtClean="0">
                <a:solidFill>
                  <a:srgbClr val="002060"/>
                </a:solidFill>
              </a:rPr>
              <a:t>новых и возвращающийся инфекциях 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emerging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and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reemerging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infections</a:t>
            </a:r>
            <a:r>
              <a:rPr lang="ru-RU" dirty="0" smtClean="0">
                <a:solidFill>
                  <a:srgbClr val="002060"/>
                </a:solidFill>
              </a:rPr>
              <a:t>). Примеры реставрации старых </a:t>
            </a:r>
            <a:r>
              <a:rPr lang="ru-RU" dirty="0" err="1" smtClean="0">
                <a:solidFill>
                  <a:srgbClr val="002060"/>
                </a:solidFill>
              </a:rPr>
              <a:t>патогенов</a:t>
            </a:r>
            <a:r>
              <a:rPr lang="ru-RU" dirty="0" smtClean="0">
                <a:solidFill>
                  <a:srgbClr val="002060"/>
                </a:solidFill>
              </a:rPr>
              <a:t>- микобактерии туберкулеза, риккетсии группы клещевой пятнистой лихорадки и ряд других возбудителей </a:t>
            </a:r>
            <a:r>
              <a:rPr lang="ru-RU" dirty="0" err="1" smtClean="0">
                <a:solidFill>
                  <a:srgbClr val="002060"/>
                </a:solidFill>
              </a:rPr>
              <a:t>природноочаговых</a:t>
            </a:r>
            <a:r>
              <a:rPr lang="ru-RU" dirty="0" smtClean="0">
                <a:solidFill>
                  <a:srgbClr val="002060"/>
                </a:solidFill>
              </a:rPr>
              <a:t> инфекций. Среди новых </a:t>
            </a:r>
            <a:r>
              <a:rPr lang="ru-RU" dirty="0" err="1" smtClean="0">
                <a:solidFill>
                  <a:srgbClr val="002060"/>
                </a:solidFill>
              </a:rPr>
              <a:t>патогенов-вирус</a:t>
            </a:r>
            <a:r>
              <a:rPr lang="ru-RU" dirty="0" smtClean="0">
                <a:solidFill>
                  <a:srgbClr val="002060"/>
                </a:solidFill>
              </a:rPr>
              <a:t> иммунодефицита человека (ВИЧ), </a:t>
            </a:r>
            <a:r>
              <a:rPr lang="ru-RU" dirty="0" err="1" smtClean="0">
                <a:solidFill>
                  <a:srgbClr val="002060"/>
                </a:solidFill>
              </a:rPr>
              <a:t>легионеллы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бартонеллы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эрлихии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хеликобактер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хламидии</a:t>
            </a:r>
            <a:r>
              <a:rPr lang="ru-RU" dirty="0" smtClean="0">
                <a:solidFill>
                  <a:srgbClr val="002060"/>
                </a:solidFill>
              </a:rPr>
              <a:t> (</a:t>
            </a:r>
            <a:r>
              <a:rPr lang="ru-RU" dirty="0" err="1" smtClean="0">
                <a:solidFill>
                  <a:srgbClr val="002060"/>
                </a:solidFill>
              </a:rPr>
              <a:t>Chlamydia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pneumoniae</a:t>
            </a:r>
            <a:r>
              <a:rPr lang="ru-RU" dirty="0" smtClean="0">
                <a:solidFill>
                  <a:srgbClr val="002060"/>
                </a:solidFill>
              </a:rPr>
              <a:t>). Наконец, открыты </a:t>
            </a:r>
            <a:r>
              <a:rPr lang="ru-RU" dirty="0" err="1" smtClean="0">
                <a:solidFill>
                  <a:srgbClr val="002060"/>
                </a:solidFill>
              </a:rPr>
              <a:t>вироиды</a:t>
            </a:r>
            <a:r>
              <a:rPr lang="ru-RU" dirty="0" smtClean="0">
                <a:solidFill>
                  <a:srgbClr val="002060"/>
                </a:solidFill>
              </a:rPr>
              <a:t> и </a:t>
            </a:r>
            <a:r>
              <a:rPr lang="ru-RU" dirty="0" err="1" smtClean="0">
                <a:solidFill>
                  <a:srgbClr val="002060"/>
                </a:solidFill>
              </a:rPr>
              <a:t>прионы</a:t>
            </a:r>
            <a:r>
              <a:rPr lang="ru-RU" dirty="0" smtClean="0">
                <a:solidFill>
                  <a:srgbClr val="002060"/>
                </a:solidFill>
              </a:rPr>
              <a:t> - новые классы инфекционных агентов.</a:t>
            </a:r>
            <a:endParaRPr lang="ru-RU" dirty="0" smtClean="0">
              <a:solidFill>
                <a:srgbClr val="002060"/>
              </a:solidFill>
            </a:endParaRPr>
          </a:p>
          <a:p>
            <a:pPr algn="just"/>
            <a:endParaRPr lang="ru-RU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Вироиды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- инфекционные агенты, вызывающие у растений поражения, сходные с вирусными, однако эти возбудители отличаются от вирусов рядом признаков: отсутствием белковой оболочки (голая инфекционная РНК), </a:t>
            </a:r>
            <a:r>
              <a:rPr lang="ru-RU" dirty="0" err="1" smtClean="0">
                <a:solidFill>
                  <a:srgbClr val="002060"/>
                </a:solidFill>
              </a:rPr>
              <a:t>антигенных</a:t>
            </a:r>
            <a:r>
              <a:rPr lang="ru-RU" dirty="0" smtClean="0">
                <a:solidFill>
                  <a:srgbClr val="002060"/>
                </a:solidFill>
              </a:rPr>
              <a:t> свойств, </a:t>
            </a:r>
            <a:r>
              <a:rPr lang="ru-RU" dirty="0" err="1" smtClean="0">
                <a:solidFill>
                  <a:srgbClr val="002060"/>
                </a:solidFill>
              </a:rPr>
              <a:t>одноцепочечной</a:t>
            </a:r>
            <a:r>
              <a:rPr lang="ru-RU" dirty="0" smtClean="0">
                <a:solidFill>
                  <a:srgbClr val="002060"/>
                </a:solidFill>
              </a:rPr>
              <a:t> кольцевой структурой РНК (из вирусов - только у вируса гепатита D), малыми размерами РНК.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65253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>
                <a:solidFill>
                  <a:srgbClr val="002060"/>
                </a:solidFill>
              </a:rPr>
              <a:t>Прионы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 smtClean="0">
                <a:solidFill>
                  <a:srgbClr val="002060"/>
                </a:solidFill>
              </a:rPr>
              <a:t>proteinaceous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infectious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particle</a:t>
            </a: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 err="1" smtClean="0">
                <a:solidFill>
                  <a:srgbClr val="002060"/>
                </a:solidFill>
              </a:rPr>
              <a:t>белкоподобная</a:t>
            </a:r>
            <a:r>
              <a:rPr lang="ru-RU" dirty="0" smtClean="0">
                <a:solidFill>
                  <a:srgbClr val="002060"/>
                </a:solidFill>
              </a:rPr>
              <a:t> инфекционная частица) представляют лишенные РНК белковые структуры, являющиеся возбудителями некоторых медленных инфекций человека и животных, характеризующихся летальными поражениями центральной нервной системы по типу губкообразных энцефалопатии, болезнь </a:t>
            </a:r>
            <a:r>
              <a:rPr lang="ru-RU" smtClean="0">
                <a:solidFill>
                  <a:srgbClr val="002060"/>
                </a:solidFill>
              </a:rPr>
              <a:t>Крейтцфельдта-Якоба</a:t>
            </a:r>
            <a:r>
              <a:rPr lang="ru-RU" dirty="0" smtClean="0">
                <a:solidFill>
                  <a:srgbClr val="002060"/>
                </a:solidFill>
              </a:rPr>
              <a:t>, синдром </a:t>
            </a:r>
            <a:r>
              <a:rPr lang="ru-RU" dirty="0" err="1" smtClean="0">
                <a:solidFill>
                  <a:srgbClr val="002060"/>
                </a:solidFill>
              </a:rPr>
              <a:t>Герстманна</a:t>
            </a: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 err="1" smtClean="0">
                <a:solidFill>
                  <a:srgbClr val="002060"/>
                </a:solidFill>
              </a:rPr>
              <a:t>Страусслера-Шайнкера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амниотрофический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лейкоспонгиоз</a:t>
            </a:r>
            <a:r>
              <a:rPr lang="ru-RU" dirty="0" smtClean="0">
                <a:solidFill>
                  <a:srgbClr val="002060"/>
                </a:solidFill>
              </a:rPr>
              <a:t>, губкообразная энцефалопатия коров (коровье “бешенство”), скрепи у овец, энцефалопатия норок, хроническая изнуряющая болезнь оленей и лосей. Предполагается, что </a:t>
            </a:r>
            <a:r>
              <a:rPr lang="ru-RU" dirty="0" err="1" smtClean="0">
                <a:solidFill>
                  <a:srgbClr val="002060"/>
                </a:solidFill>
              </a:rPr>
              <a:t>прионы</a:t>
            </a:r>
            <a:r>
              <a:rPr lang="ru-RU" dirty="0" smtClean="0">
                <a:solidFill>
                  <a:srgbClr val="002060"/>
                </a:solidFill>
              </a:rPr>
              <a:t> могут иметь значение в этиологии шизофрении, миопатий. Существенные отличия от вирусов, прежде всего отсутствие собственного генома, не позволяют пока рассматривать </a:t>
            </a:r>
            <a:r>
              <a:rPr lang="ru-RU" dirty="0" err="1" smtClean="0">
                <a:solidFill>
                  <a:srgbClr val="002060"/>
                </a:solidFill>
              </a:rPr>
              <a:t>прионы</a:t>
            </a:r>
            <a:r>
              <a:rPr lang="ru-RU" dirty="0" smtClean="0">
                <a:solidFill>
                  <a:srgbClr val="002060"/>
                </a:solidFill>
              </a:rPr>
              <a:t> в качестве представителей живой природы.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1. Предмет и задачи микробиологии. Виды микробиологии.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Микробиология 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– это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наука, изучающая организмы, не различимые невооруженным взглядом. Микроорганизмы входят в состав биоценозов – совокупности живых организмов, в которых микроорганизмы занимают важное место.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	Мир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микроорганизмов делится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на: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безвредные микроорганизмы – </a:t>
            </a:r>
            <a:r>
              <a:rPr lang="ru-RU" b="1" dirty="0">
                <a:solidFill>
                  <a:srgbClr val="C00000"/>
                </a:solidFill>
              </a:rPr>
              <a:t>сапрофиты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(они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участвуют в процессах гниения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Патогенные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- это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микроорганизмы вызывающие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заболевания.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Условно-патогенные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 микроорганизмы, вызывающие заболевания только при определенных условиях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(например, кишечная палочка).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Виды </a:t>
            </a:r>
            <a:r>
              <a:rPr lang="ru-RU" sz="3600" b="1" dirty="0">
                <a:solidFill>
                  <a:srgbClr val="002060"/>
                </a:solidFill>
              </a:rPr>
              <a:t>микробиологии</a:t>
            </a:r>
            <a:r>
              <a:rPr lang="ru-RU" sz="3600" b="1" dirty="0" smtClean="0">
                <a:solidFill>
                  <a:srgbClr val="002060"/>
                </a:solidFill>
              </a:rPr>
              <a:t>: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Медицинская </a:t>
            </a:r>
            <a:r>
              <a:rPr lang="ru-RU" b="1" dirty="0">
                <a:solidFill>
                  <a:srgbClr val="002060"/>
                </a:solidFill>
              </a:rPr>
              <a:t>микробиология</a:t>
            </a:r>
            <a:r>
              <a:rPr lang="ru-RU" dirty="0">
                <a:solidFill>
                  <a:srgbClr val="002060"/>
                </a:solidFill>
              </a:rPr>
              <a:t> – изучает микроорганизмы, вызывающие заболевания </a:t>
            </a:r>
            <a:r>
              <a:rPr lang="ru-RU" dirty="0" smtClean="0">
                <a:solidFill>
                  <a:srgbClr val="002060"/>
                </a:solidFill>
              </a:rPr>
              <a:t>человека.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изучения медицинской микробиологии является микроорганизмы, составляющие биоценоз человека или входящие в биоценоз внешней среды, которые вызывают заболевания человека. 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Ветеринарная </a:t>
            </a:r>
            <a:r>
              <a:rPr lang="ru-RU" b="1" dirty="0">
                <a:solidFill>
                  <a:srgbClr val="002060"/>
                </a:solidFill>
              </a:rPr>
              <a:t>микробиология</a:t>
            </a:r>
            <a:r>
              <a:rPr lang="ru-RU" dirty="0">
                <a:solidFill>
                  <a:srgbClr val="002060"/>
                </a:solidFill>
              </a:rPr>
              <a:t> – изучает микроорганизмы вызывающие заболевая животных.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3. Сельскохозяйственная </a:t>
            </a:r>
            <a:r>
              <a:rPr lang="ru-RU" b="1" dirty="0">
                <a:solidFill>
                  <a:srgbClr val="002060"/>
                </a:solidFill>
              </a:rPr>
              <a:t>микробиология</a:t>
            </a:r>
            <a:r>
              <a:rPr lang="ru-RU" dirty="0">
                <a:solidFill>
                  <a:srgbClr val="002060"/>
                </a:solidFill>
              </a:rPr>
              <a:t> – изучает микроорганизмов, вызывающих заболевая растений.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4. Космическая </a:t>
            </a:r>
            <a:r>
              <a:rPr lang="ru-RU" b="1" dirty="0">
                <a:solidFill>
                  <a:srgbClr val="002060"/>
                </a:solidFill>
              </a:rPr>
              <a:t>микробиология</a:t>
            </a:r>
            <a:r>
              <a:rPr lang="ru-RU" dirty="0">
                <a:solidFill>
                  <a:srgbClr val="002060"/>
                </a:solidFill>
              </a:rPr>
              <a:t> – изучает изменение свойств микроорганизмов в космосе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5. Техническая </a:t>
            </a:r>
            <a:r>
              <a:rPr lang="ru-RU" b="1" dirty="0">
                <a:solidFill>
                  <a:srgbClr val="002060"/>
                </a:solidFill>
              </a:rPr>
              <a:t>микробиология</a:t>
            </a:r>
            <a:r>
              <a:rPr lang="ru-RU" dirty="0">
                <a:solidFill>
                  <a:srgbClr val="002060"/>
                </a:solidFill>
              </a:rPr>
              <a:t> – разработка технологий, с использованием микроорганизмов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6. </a:t>
            </a:r>
            <a:r>
              <a:rPr lang="ru-RU" b="1" dirty="0" smtClean="0">
                <a:solidFill>
                  <a:srgbClr val="002060"/>
                </a:solidFill>
              </a:rPr>
              <a:t>Общая микробиология </a:t>
            </a:r>
            <a:r>
              <a:rPr lang="ru-RU" dirty="0" smtClean="0">
                <a:solidFill>
                  <a:srgbClr val="002060"/>
                </a:solidFill>
              </a:rPr>
              <a:t>изучает морфологию, физиологию, генетику и другие свойства микроорганизмов.</a:t>
            </a:r>
            <a:endParaRPr lang="ru-RU" dirty="0">
              <a:solidFill>
                <a:srgbClr val="002060"/>
              </a:solidFill>
            </a:endParaRP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24936" cy="5832648"/>
          </a:xfrm>
        </p:spPr>
        <p:txBody>
          <a:bodyPr>
            <a:normAutofit fontScale="62500" lnSpcReduction="20000"/>
          </a:bodyPr>
          <a:lstStyle/>
          <a:p>
            <a:pPr algn="just" fontAlgn="base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микробиологии</a:t>
            </a:r>
            <a:r>
              <a:rPr lang="ru-RU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endParaRPr lang="ru-RU" sz="3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Установление </a:t>
            </a:r>
            <a:r>
              <a:rPr lang="ru-RU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причинной </a:t>
            </a: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 микроорганизмов в норме и патологии.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Разработка методов диагностики, специфической профилактики и лечения инфекционных заболеваний, индикации (выявления) и идентификации (определения) возбудителей.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Бактериологический и вирусологический контроль окружающей среды, продуктов питания, соблюдения режима стерилизации и надзор за источниками инфекции в лечебных и детских учреждениях.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Контроль за чувствительностью микроорганизмов к антибиотикам и другим лечебным препаратам, состоянием </a:t>
            </a:r>
            <a:r>
              <a:rPr lang="ru-RU" sz="3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микробиоценозов</a:t>
            </a: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(микрофлорой) </a:t>
            </a:r>
            <a:r>
              <a:rPr lang="ru-RU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поверхностей </a:t>
            </a: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полостей тела человека.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Методы </a:t>
            </a:r>
            <a:r>
              <a:rPr lang="ru-RU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микробиологической диагностики.</a:t>
            </a:r>
            <a:endParaRPr lang="ru-RU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Методы лабораторной диагностики инфекционных агентов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algn="just" fontAlgn="base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1. </a:t>
            </a:r>
            <a:r>
              <a:rPr lang="ru-RU" sz="2000" b="1" dirty="0" smtClean="0">
                <a:solidFill>
                  <a:srgbClr val="002060"/>
                </a:solidFill>
              </a:rPr>
              <a:t>Микроскопический -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с использованием приборов для микроскопии. Определяют форму, размеры, взаиморасположение микроорганизмов, их структуру, способность окрашиваться определенными красителями.</a:t>
            </a:r>
            <a:endParaRPr lang="ru-RU" sz="20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000" dirty="0">
                <a:solidFill>
                  <a:srgbClr val="002060"/>
                </a:solidFill>
              </a:rPr>
              <a:t>К основным способам микроскопии можно отнести световую </a:t>
            </a:r>
            <a:r>
              <a:rPr lang="ru-RU" sz="2000" dirty="0" smtClean="0">
                <a:solidFill>
                  <a:srgbClr val="002060"/>
                </a:solidFill>
              </a:rPr>
              <a:t>микроскопию, люминесцентную </a:t>
            </a:r>
            <a:r>
              <a:rPr lang="ru-RU" sz="2000" dirty="0">
                <a:solidFill>
                  <a:srgbClr val="002060"/>
                </a:solidFill>
              </a:rPr>
              <a:t>и электронную микроскопию. </a:t>
            </a:r>
            <a:endParaRPr lang="ru-RU" sz="20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000" dirty="0">
                <a:solidFill>
                  <a:srgbClr val="002060"/>
                </a:solidFill>
              </a:rPr>
              <a:t>2. </a:t>
            </a:r>
            <a:r>
              <a:rPr lang="ru-RU" sz="2000" b="1" dirty="0">
                <a:solidFill>
                  <a:srgbClr val="002060"/>
                </a:solidFill>
              </a:rPr>
              <a:t>Микробиологический </a:t>
            </a:r>
            <a:r>
              <a:rPr lang="ru-RU" sz="2000" dirty="0">
                <a:solidFill>
                  <a:srgbClr val="002060"/>
                </a:solidFill>
              </a:rPr>
              <a:t>(бактериологический и вирусологический) - выделение чистой культуры и ее идентификация.</a:t>
            </a:r>
            <a:endParaRPr lang="ru-RU" sz="20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000" dirty="0">
                <a:solidFill>
                  <a:srgbClr val="002060"/>
                </a:solidFill>
              </a:rPr>
              <a:t>3. </a:t>
            </a:r>
            <a:r>
              <a:rPr lang="ru-RU" sz="2000" b="1" dirty="0">
                <a:solidFill>
                  <a:srgbClr val="002060"/>
                </a:solidFill>
              </a:rPr>
              <a:t>Биологический</a:t>
            </a:r>
            <a:r>
              <a:rPr lang="ru-RU" sz="2000" dirty="0">
                <a:solidFill>
                  <a:srgbClr val="002060"/>
                </a:solidFill>
              </a:rPr>
              <a:t> - заражение лабораторных животных с воспроизведением инфекционного процесса на чувствительных моделях (</a:t>
            </a:r>
            <a:r>
              <a:rPr lang="ru-RU" sz="2000" dirty="0" err="1">
                <a:solidFill>
                  <a:srgbClr val="002060"/>
                </a:solidFill>
              </a:rPr>
              <a:t>биопроба</a:t>
            </a:r>
            <a:r>
              <a:rPr lang="ru-RU" sz="2000" dirty="0">
                <a:solidFill>
                  <a:srgbClr val="002060"/>
                </a:solidFill>
              </a:rPr>
              <a:t>).</a:t>
            </a:r>
            <a:endParaRPr lang="ru-RU" sz="20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000" dirty="0">
                <a:solidFill>
                  <a:srgbClr val="002060"/>
                </a:solidFill>
              </a:rPr>
              <a:t>4. </a:t>
            </a:r>
            <a:r>
              <a:rPr lang="ru-RU" sz="2000" b="1" dirty="0">
                <a:solidFill>
                  <a:srgbClr val="002060"/>
                </a:solidFill>
              </a:rPr>
              <a:t>Иммунологический</a:t>
            </a:r>
            <a:r>
              <a:rPr lang="ru-RU" sz="2000" dirty="0">
                <a:solidFill>
                  <a:srgbClr val="002060"/>
                </a:solidFill>
              </a:rPr>
              <a:t> (варианты - серологический, </a:t>
            </a:r>
            <a:r>
              <a:rPr lang="ru-RU" sz="2000" dirty="0" err="1">
                <a:solidFill>
                  <a:srgbClr val="002060"/>
                </a:solidFill>
              </a:rPr>
              <a:t>аллергологический</a:t>
            </a:r>
            <a:r>
              <a:rPr lang="ru-RU" sz="2000" dirty="0">
                <a:solidFill>
                  <a:srgbClr val="002060"/>
                </a:solidFill>
              </a:rPr>
              <a:t>) - используется для выявления антигенов возбудителя или антител к ним.</a:t>
            </a:r>
            <a:endParaRPr lang="ru-RU" sz="2000" dirty="0">
              <a:solidFill>
                <a:srgbClr val="002060"/>
              </a:solidFill>
            </a:endParaRPr>
          </a:p>
          <a:p>
            <a:pPr algn="just" fontAlgn="base">
              <a:buNone/>
            </a:pPr>
            <a:r>
              <a:rPr lang="ru-RU" sz="2000" dirty="0">
                <a:solidFill>
                  <a:srgbClr val="002060"/>
                </a:solidFill>
              </a:rPr>
              <a:t>5. </a:t>
            </a:r>
            <a:r>
              <a:rPr lang="ru-RU" sz="2000" b="1" dirty="0">
                <a:solidFill>
                  <a:srgbClr val="002060"/>
                </a:solidFill>
              </a:rPr>
              <a:t>Молекулярно-генетический</a:t>
            </a:r>
            <a:r>
              <a:rPr lang="ru-RU" sz="2000" dirty="0">
                <a:solidFill>
                  <a:srgbClr val="002060"/>
                </a:solidFill>
              </a:rPr>
              <a:t> - ДНК- и РНК- зонды, </a:t>
            </a:r>
            <a:r>
              <a:rPr lang="ru-RU" sz="2000" dirty="0" err="1">
                <a:solidFill>
                  <a:srgbClr val="002060"/>
                </a:solidFill>
              </a:rPr>
              <a:t>полимеразная</a:t>
            </a:r>
            <a:r>
              <a:rPr lang="ru-RU" sz="2000" dirty="0">
                <a:solidFill>
                  <a:srgbClr val="002060"/>
                </a:solidFill>
              </a:rPr>
              <a:t> цепная реакция (ПЦР) и многие другие.</a:t>
            </a:r>
            <a:endParaRPr lang="ru-RU" sz="2000" dirty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2.История развития микробиологии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Эвристический </a:t>
            </a:r>
            <a:r>
              <a:rPr lang="ru-RU" b="1" dirty="0">
                <a:solidFill>
                  <a:srgbClr val="002060"/>
                </a:solidFill>
              </a:rPr>
              <a:t>период</a:t>
            </a:r>
            <a:r>
              <a:rPr lang="ru-RU" dirty="0">
                <a:solidFill>
                  <a:srgbClr val="002060"/>
                </a:solidFill>
              </a:rPr>
              <a:t> (IV</a:t>
            </a:r>
            <a:r>
              <a:rPr lang="ru-RU" dirty="0" smtClean="0">
                <a:solidFill>
                  <a:srgbClr val="002060"/>
                </a:solidFill>
              </a:rPr>
              <a:t>.-III </a:t>
            </a:r>
            <a:r>
              <a:rPr lang="ru-RU" dirty="0">
                <a:solidFill>
                  <a:srgbClr val="002060"/>
                </a:solidFill>
              </a:rPr>
              <a:t>тысячелетие до н.э. </a:t>
            </a:r>
            <a:r>
              <a:rPr lang="ru-RU" dirty="0" smtClean="0">
                <a:solidFill>
                  <a:srgbClr val="002060"/>
                </a:solidFill>
              </a:rPr>
              <a:t>-.</a:t>
            </a:r>
            <a:r>
              <a:rPr lang="ru-RU" dirty="0">
                <a:solidFill>
                  <a:srgbClr val="002060"/>
                </a:solidFill>
              </a:rPr>
              <a:t>XVI в. н. э.) связан скорее с логическими и методическими приемами нахождения истины, т.е. эвристикой, чем с какими- либо экспериментами и доказательствами. Мыслители того времени (Гиппократ, римский писатель </a:t>
            </a:r>
            <a:r>
              <a:rPr lang="ru-RU" dirty="0" err="1">
                <a:solidFill>
                  <a:srgbClr val="002060"/>
                </a:solidFill>
              </a:rPr>
              <a:t>Варрон</a:t>
            </a:r>
            <a:r>
              <a:rPr lang="ru-RU" dirty="0">
                <a:solidFill>
                  <a:srgbClr val="002060"/>
                </a:solidFill>
              </a:rPr>
              <a:t> и др.) высказывали </a:t>
            </a:r>
            <a:r>
              <a:rPr lang="ru-RU" dirty="0" smtClean="0">
                <a:solidFill>
                  <a:srgbClr val="002060"/>
                </a:solidFill>
              </a:rPr>
              <a:t>предположения </a:t>
            </a:r>
            <a:r>
              <a:rPr lang="ru-RU" dirty="0">
                <a:solidFill>
                  <a:srgbClr val="002060"/>
                </a:solidFill>
              </a:rPr>
              <a:t>о природе заразных болезней, миазмах, мелких невидимых животных. </a:t>
            </a:r>
            <a:endParaRPr lang="ru-RU" dirty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2. Морфологический </a:t>
            </a:r>
            <a:r>
              <a:rPr lang="ru-RU" b="1" dirty="0" smtClean="0">
                <a:solidFill>
                  <a:srgbClr val="002060"/>
                </a:solidFill>
              </a:rPr>
              <a:t>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Изобретен микроскоп в конце </a:t>
            </a:r>
            <a:r>
              <a:rPr lang="en-US" dirty="0" smtClean="0">
                <a:solidFill>
                  <a:srgbClr val="002060"/>
                </a:solidFill>
              </a:rPr>
              <a:t>XVI</a:t>
            </a:r>
            <a:r>
              <a:rPr lang="ru-RU" dirty="0" smtClean="0">
                <a:solidFill>
                  <a:srgbClr val="002060"/>
                </a:solidFill>
              </a:rPr>
              <a:t> в. (около 1590 г.) голландцами Г. </a:t>
            </a:r>
            <a:r>
              <a:rPr lang="ru-RU" sz="2000" dirty="0" smtClean="0">
                <a:solidFill>
                  <a:srgbClr val="002060"/>
                </a:solidFill>
              </a:rPr>
              <a:t>И</a:t>
            </a:r>
            <a:r>
              <a:rPr lang="ru-RU" dirty="0" smtClean="0">
                <a:solidFill>
                  <a:srgbClr val="002060"/>
                </a:solidFill>
              </a:rPr>
              <a:t> З. </a:t>
            </a:r>
            <a:r>
              <a:rPr lang="ru-RU" dirty="0" err="1" smtClean="0">
                <a:solidFill>
                  <a:srgbClr val="002060"/>
                </a:solidFill>
              </a:rPr>
              <a:t>Янсены</a:t>
            </a:r>
            <a:r>
              <a:rPr lang="ru-RU" dirty="0" smtClean="0">
                <a:solidFill>
                  <a:srgbClr val="002060"/>
                </a:solidFill>
              </a:rPr>
              <a:t>. Они впервые создали сложный микроскоп.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 начале </a:t>
            </a:r>
            <a:r>
              <a:rPr lang="en-US" dirty="0" smtClean="0">
                <a:solidFill>
                  <a:srgbClr val="002060"/>
                </a:solidFill>
              </a:rPr>
              <a:t>XVII</a:t>
            </a:r>
            <a:r>
              <a:rPr lang="ru-RU" dirty="0" smtClean="0">
                <a:solidFill>
                  <a:srgbClr val="002060"/>
                </a:solidFill>
              </a:rPr>
              <a:t> в. известный астроном Г. Галилей сконструировал сложный микроскоп с небольшим увеличением, представляющий собой короткофокусные линзы.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5253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Приоритет </a:t>
            </a:r>
            <a:r>
              <a:rPr lang="ru-RU" dirty="0">
                <a:solidFill>
                  <a:srgbClr val="002060"/>
                </a:solidFill>
              </a:rPr>
              <a:t>в открытии микроорганизмов принадлежит голландскому натуралисту-любителю Антонио Левенгуку (1632 - 1723). </a:t>
            </a:r>
            <a:r>
              <a:rPr lang="ru-RU" dirty="0" smtClean="0">
                <a:solidFill>
                  <a:srgbClr val="002060"/>
                </a:solidFill>
              </a:rPr>
              <a:t>В 1695 </a:t>
            </a:r>
            <a:r>
              <a:rPr lang="ru-RU" dirty="0">
                <a:solidFill>
                  <a:srgbClr val="002060"/>
                </a:solidFill>
              </a:rPr>
              <a:t>г. </a:t>
            </a:r>
            <a:r>
              <a:rPr lang="ru-RU" dirty="0" smtClean="0">
                <a:solidFill>
                  <a:srgbClr val="002060"/>
                </a:solidFill>
              </a:rPr>
              <a:t>обобщил знания </a:t>
            </a:r>
            <a:r>
              <a:rPr lang="ru-RU" dirty="0">
                <a:solidFill>
                  <a:srgbClr val="002060"/>
                </a:solidFill>
              </a:rPr>
              <a:t>в книге «Тайны природы, открытые Антонием Левенгуком</a:t>
            </a:r>
            <a:r>
              <a:rPr lang="ru-RU" dirty="0" smtClean="0">
                <a:solidFill>
                  <a:srgbClr val="002060"/>
                </a:solidFill>
              </a:rPr>
              <a:t>».</a:t>
            </a:r>
            <a:endParaRPr lang="ru-RU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42" name="Picture 2" descr="http://www.businessplant.ru/datadir/data/textimages/e8d60da06d5a93d26e43c4d2c1e51038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411760" y="3239598"/>
            <a:ext cx="4824536" cy="3618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8240</Words>
  <Application>WPS Presentation</Application>
  <PresentationFormat>Экран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Тема Office</vt:lpstr>
      <vt:lpstr>Предмет и задачи микробиологии</vt:lpstr>
      <vt:lpstr>1. Предмет и задачи микробиологии. Виды микробиологии.</vt:lpstr>
      <vt:lpstr>PowerPoint 演示文稿</vt:lpstr>
      <vt:lpstr>PowerPoint 演示文稿</vt:lpstr>
      <vt:lpstr>PowerPoint 演示文稿</vt:lpstr>
      <vt:lpstr>Методы лабораторной диагностики инфекционных агентов </vt:lpstr>
      <vt:lpstr>2.История развития микробиологии</vt:lpstr>
      <vt:lpstr>2. Морфологический этап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Перспективы развития.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и задачи микробиологии</dc:title>
  <dc:creator>ЕЛЕНА-СВЕТЛАКОВА</dc:creator>
  <cp:lastModifiedBy>009</cp:lastModifiedBy>
  <cp:revision>14</cp:revision>
  <dcterms:created xsi:type="dcterms:W3CDTF">2015-09-02T16:48:00Z</dcterms:created>
  <dcterms:modified xsi:type="dcterms:W3CDTF">2024-09-03T11:03:37Z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6D2A05B2534B4C958C581F1A8E5E0852_12</vt:lpwstr>
  </property>
  <property fmtid="{D5CDD505-2E9C-101B-9397-08002B2CF9AE}" pid="3" name="KSOProductBuildVer">
    <vt:lpwstr>1049-12.2.0.17119</vt:lpwstr>
  </property>
</Properties>
</file>